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39604950"/>
  <p:notesSz cx="7302500" cy="9588500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474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E64"/>
    <a:srgbClr val="2F5263"/>
    <a:srgbClr val="304E62"/>
    <a:srgbClr val="304762"/>
    <a:srgbClr val="2A4C68"/>
    <a:srgbClr val="2B5367"/>
    <a:srgbClr val="2B6367"/>
    <a:srgbClr val="255559"/>
    <a:srgbClr val="005400"/>
    <a:srgbClr val="3D28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Estilo Claro 1 - Ênfas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E171933-4619-4E11-9A3F-F7608DF75F80}" styleName="Estilo Médio 1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956" autoAdjust="0"/>
    <p:restoredTop sz="94533" autoAdjust="0"/>
  </p:normalViewPr>
  <p:slideViewPr>
    <p:cSldViewPr>
      <p:cViewPr>
        <p:scale>
          <a:sx n="50" d="100"/>
          <a:sy n="50" d="100"/>
        </p:scale>
        <p:origin x="1272" y="160"/>
      </p:cViewPr>
      <p:guideLst>
        <p:guide orient="horz" pos="12474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463" y="12303125"/>
            <a:ext cx="27543125" cy="848995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925" y="22442489"/>
            <a:ext cx="22682200" cy="101219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12786-1E9C-4DEF-96B2-9E7D0D7B231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64AF4-6B7B-4FDB-A16A-0E85790BC91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3413" y="1585914"/>
            <a:ext cx="7289800" cy="3379311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839" y="1585914"/>
            <a:ext cx="21720175" cy="3379311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7AD1AB-4265-48BA-83BB-7E6733F6530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0211DB-B69F-4CDC-A33A-2684BE31297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051" y="25449213"/>
            <a:ext cx="27544713" cy="7866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051" y="16786225"/>
            <a:ext cx="27544713" cy="8662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B114D-F1C6-4C0D-9EED-0078203CE36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839" y="9240838"/>
            <a:ext cx="14504987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8226" y="9240838"/>
            <a:ext cx="14504988" cy="26138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D0406A-DE2A-436E-8D25-F2B881D837F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839" y="8864600"/>
            <a:ext cx="1431607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839" y="12560301"/>
            <a:ext cx="1431607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789" y="8864600"/>
            <a:ext cx="14322425" cy="36957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789" y="12560301"/>
            <a:ext cx="14322425" cy="22818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4E090D-9AF9-47B3-BD0E-35375CE68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B83B6-D3F2-406D-A070-D1E0EB50B4C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6EC3A3-16EB-4778-9314-34F1A56AF66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838" y="1576389"/>
            <a:ext cx="10660062" cy="67119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838" y="1576388"/>
            <a:ext cx="18113375" cy="33802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838" y="8288339"/>
            <a:ext cx="10660062" cy="270906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797C82-5706-4143-B6FA-FB012DB7D2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589" y="27724100"/>
            <a:ext cx="19442112" cy="32718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589" y="3538538"/>
            <a:ext cx="19442112" cy="23763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589" y="30995938"/>
            <a:ext cx="19442112" cy="4648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7F6A7-A4A1-4F90-9343-0F8F01FBDC5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20839" y="1585914"/>
            <a:ext cx="29162375" cy="660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20839" y="9240838"/>
            <a:ext cx="29162375" cy="261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208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l">
              <a:defRPr sz="73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71225" y="36066413"/>
            <a:ext cx="10261600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>
              <a:defRPr sz="73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23539" y="36066413"/>
            <a:ext cx="7559675" cy="274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>
            <a:lvl1pPr algn="r">
              <a:defRPr sz="7300"/>
            </a:lvl1pPr>
          </a:lstStyle>
          <a:p>
            <a:fld id="{B29E9F58-5972-4771-9836-76D7D16E5C1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2pPr>
      <a:lvl3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3pPr>
      <a:lvl4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4pPr>
      <a:lvl5pPr algn="ctr" defTabSz="4773613" rtl="0" eaLnBrk="0" fontAlgn="base" hangingPunct="0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5pPr>
      <a:lvl6pPr marL="4572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6pPr>
      <a:lvl7pPr marL="9144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7pPr>
      <a:lvl8pPr marL="13716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8pPr>
      <a:lvl9pPr marL="1828800" algn="ctr" defTabSz="4773613" rtl="0" fontAlgn="base">
        <a:spcBef>
          <a:spcPct val="0"/>
        </a:spcBef>
        <a:spcAft>
          <a:spcPct val="0"/>
        </a:spcAft>
        <a:defRPr sz="23000">
          <a:solidFill>
            <a:schemeClr val="tx2"/>
          </a:solidFill>
          <a:latin typeface="Arial" charset="0"/>
        </a:defRPr>
      </a:lvl9pPr>
    </p:titleStyle>
    <p:bodyStyle>
      <a:lvl1pPr marL="1790700" indent="-1790700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6700">
          <a:solidFill>
            <a:schemeClr val="tx1"/>
          </a:solidFill>
          <a:latin typeface="+mn-lt"/>
          <a:ea typeface="+mn-ea"/>
          <a:cs typeface="+mn-cs"/>
        </a:defRPr>
      </a:lvl1pPr>
      <a:lvl2pPr marL="3878263" indent="-149225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4600">
          <a:solidFill>
            <a:schemeClr val="tx1"/>
          </a:solidFill>
          <a:latin typeface="+mn-lt"/>
        </a:defRPr>
      </a:lvl2pPr>
      <a:lvl3pPr marL="5965825" indent="-1192213" algn="l" defTabSz="4773613" rtl="0" eaLnBrk="0" fontAlgn="base" hangingPunct="0">
        <a:spcBef>
          <a:spcPct val="20000"/>
        </a:spcBef>
        <a:spcAft>
          <a:spcPct val="0"/>
        </a:spcAft>
        <a:buChar char="•"/>
        <a:defRPr sz="12500">
          <a:solidFill>
            <a:schemeClr val="tx1"/>
          </a:solidFill>
          <a:latin typeface="+mn-lt"/>
        </a:defRPr>
      </a:lvl3pPr>
      <a:lvl4pPr marL="8353425" indent="-1193800" algn="l" defTabSz="477361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739438" indent="-1193800" algn="l" defTabSz="477361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1966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6538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21110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568238" indent="-1193800" algn="l" defTabSz="477361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pn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896"/>
          <p:cNvSpPr txBox="1">
            <a:spLocks noChangeArrowheads="1"/>
          </p:cNvSpPr>
          <p:nvPr/>
        </p:nvSpPr>
        <p:spPr bwMode="auto">
          <a:xfrm>
            <a:off x="10709276" y="11229828"/>
            <a:ext cx="184731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773613"/>
            <a:endParaRPr lang="pt-BR" sz="9400" dirty="0"/>
          </a:p>
        </p:txBody>
      </p:sp>
      <p:sp>
        <p:nvSpPr>
          <p:cNvPr id="1046" name="Rectangle 1313"/>
          <p:cNvSpPr>
            <a:spLocks noChangeArrowheads="1"/>
          </p:cNvSpPr>
          <p:nvPr/>
        </p:nvSpPr>
        <p:spPr bwMode="auto">
          <a:xfrm>
            <a:off x="80962" y="7263217"/>
            <a:ext cx="3240405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2900" b="1" dirty="0">
                <a:latin typeface="+mj-lt"/>
              </a:rPr>
              <a:t>Ana Beatriz </a:t>
            </a:r>
            <a:r>
              <a:rPr lang="pt-BR" sz="2900" b="1" dirty="0" err="1">
                <a:latin typeface="+mj-lt"/>
              </a:rPr>
              <a:t>Corsini</a:t>
            </a:r>
            <a:r>
              <a:rPr lang="pt-BR" sz="2900" b="1" dirty="0">
                <a:latin typeface="+mj-lt"/>
              </a:rPr>
              <a:t> Medeiros </a:t>
            </a:r>
            <a:r>
              <a:rPr lang="pt-BR" sz="2900" b="1" baseline="30000" dirty="0">
                <a:latin typeface="+mj-lt"/>
              </a:rPr>
              <a:t>1</a:t>
            </a:r>
            <a:r>
              <a:rPr lang="pt-BR" sz="2900" b="1" dirty="0">
                <a:latin typeface="+mj-lt"/>
              </a:rPr>
              <a:t>, Patrícia Cavani Martins de Mello</a:t>
            </a:r>
            <a:r>
              <a:rPr lang="pt-BR" sz="2900" b="1" baseline="30000" dirty="0">
                <a:latin typeface="+mj-lt"/>
              </a:rPr>
              <a:t> 2</a:t>
            </a:r>
            <a:r>
              <a:rPr lang="pt-BR" sz="2900" b="1" dirty="0">
                <a:latin typeface="+mj-lt"/>
              </a:rPr>
              <a:t> </a:t>
            </a:r>
          </a:p>
          <a:p>
            <a:r>
              <a:rPr lang="pt-BR" sz="2900" b="1" dirty="0">
                <a:latin typeface="+mj-lt"/>
              </a:rPr>
              <a:t>*</a:t>
            </a:r>
            <a:r>
              <a:rPr lang="pt-BR" sz="2900" b="1" dirty="0" err="1">
                <a:latin typeface="+mj-lt"/>
              </a:rPr>
              <a:t>anabia_corsini@Hotmail.com</a:t>
            </a:r>
            <a:endParaRPr lang="pt-BR" sz="2900" b="1" dirty="0">
              <a:latin typeface="+mj-lt"/>
            </a:endParaRPr>
          </a:p>
          <a:p>
            <a:r>
              <a:rPr lang="pt-BR" sz="2900" i="1" dirty="0">
                <a:latin typeface="+mj-lt"/>
              </a:rPr>
              <a:t>Fundação Educacional do Município de Assis</a:t>
            </a:r>
            <a:r>
              <a:rPr lang="pt-BR" sz="2900" i="1" baseline="30000" dirty="0">
                <a:latin typeface="+mj-lt"/>
              </a:rPr>
              <a:t>1,2</a:t>
            </a:r>
            <a:endParaRPr lang="pt-BR" sz="2900" baseline="30000" dirty="0">
              <a:latin typeface="+mj-lt"/>
            </a:endParaRPr>
          </a:p>
        </p:txBody>
      </p:sp>
      <p:sp>
        <p:nvSpPr>
          <p:cNvPr id="1047" name="Rectangle 1314"/>
          <p:cNvSpPr>
            <a:spLocks noChangeArrowheads="1"/>
          </p:cNvSpPr>
          <p:nvPr/>
        </p:nvSpPr>
        <p:spPr bwMode="auto">
          <a:xfrm>
            <a:off x="3240585" y="5172571"/>
            <a:ext cx="27323081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pt-BR" sz="6500" b="1" dirty="0">
                <a:latin typeface="+mn-lt"/>
              </a:rPr>
              <a:t>APLICAÇÃO DA “SPIRULINA” </a:t>
            </a:r>
            <a:r>
              <a:rPr lang="pt-BR" sz="6500" b="1" i="1" dirty="0" err="1">
                <a:latin typeface="+mn-lt"/>
              </a:rPr>
              <a:t>Arthrospira</a:t>
            </a:r>
            <a:r>
              <a:rPr lang="pt-BR" sz="6500" b="1" i="1" dirty="0">
                <a:latin typeface="+mn-lt"/>
              </a:rPr>
              <a:t> </a:t>
            </a:r>
            <a:r>
              <a:rPr lang="pt-BR" sz="6500" b="1" i="1" dirty="0" err="1">
                <a:latin typeface="+mn-lt"/>
              </a:rPr>
              <a:t>platensis</a:t>
            </a:r>
            <a:r>
              <a:rPr lang="pt-BR" sz="6500" b="1" dirty="0">
                <a:latin typeface="+mn-lt"/>
              </a:rPr>
              <a:t> NA REMOÇÃO DE MACRONUTRIENTES DE ÁGUA DE PISCICULTURA</a:t>
            </a:r>
          </a:p>
        </p:txBody>
      </p:sp>
      <p:sp>
        <p:nvSpPr>
          <p:cNvPr id="1055" name="Rectangle 1324"/>
          <p:cNvSpPr>
            <a:spLocks noChangeArrowheads="1"/>
          </p:cNvSpPr>
          <p:nvPr/>
        </p:nvSpPr>
        <p:spPr bwMode="auto">
          <a:xfrm>
            <a:off x="630374" y="10331526"/>
            <a:ext cx="1483285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+mj-lt"/>
              </a:rPr>
              <a:t>	A piscicultura (Figura 1) é uma atividade de produção em expansão devido as demandas do mercado, porém o efluente gerado por esta modalidade de cultivo é carregado de nutrientes que podem causar eutrofização se não tratados antes de serem lançados no corpo hídrico.	</a:t>
            </a:r>
          </a:p>
        </p:txBody>
      </p:sp>
      <p:sp>
        <p:nvSpPr>
          <p:cNvPr id="40" name="Line 1100"/>
          <p:cNvSpPr>
            <a:spLocks noChangeShapeType="1"/>
          </p:cNvSpPr>
          <p:nvPr/>
        </p:nvSpPr>
        <p:spPr bwMode="auto">
          <a:xfrm flipV="1">
            <a:off x="16634070" y="29891059"/>
            <a:ext cx="1478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9" name="CaixaDeTexto 28"/>
          <p:cNvSpPr txBox="1"/>
          <p:nvPr/>
        </p:nvSpPr>
        <p:spPr>
          <a:xfrm>
            <a:off x="16634070" y="30082963"/>
            <a:ext cx="147600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</a:pPr>
            <a:r>
              <a:rPr lang="pt-BR" sz="2400" b="1" dirty="0">
                <a:latin typeface="+mj-lt"/>
              </a:rPr>
              <a:t>REFERÊNCIAS</a:t>
            </a:r>
          </a:p>
          <a:p>
            <a:pPr algn="just"/>
            <a:r>
              <a:rPr lang="pt-BR" sz="2400" baseline="30000" dirty="0">
                <a:latin typeface="+mj-lt"/>
              </a:rPr>
              <a:t> 1</a:t>
            </a:r>
            <a:r>
              <a:rPr lang="pt-BR" sz="2400" dirty="0">
                <a:latin typeface="+mj-lt"/>
              </a:rPr>
              <a:t>NEUBERT, </a:t>
            </a:r>
            <a:r>
              <a:rPr lang="pt-BR" sz="2400" dirty="0" err="1">
                <a:latin typeface="+mj-lt"/>
              </a:rPr>
              <a:t>Enilto</a:t>
            </a:r>
            <a:r>
              <a:rPr lang="pt-BR" sz="2400" dirty="0">
                <a:latin typeface="+mj-lt"/>
              </a:rPr>
              <a:t> de Oliveira et al. CONCENTRAÇÃO DE CIANETO TOTAL EM SOLO SUBMETIDO À FERTIRRIGAÇÃO COM DIFERENTES DOSES DE EFLUENTES DA INDÚSTRIA DE FÉCULA DE MANDIOCA (</a:t>
            </a:r>
            <a:r>
              <a:rPr lang="pt-BR" sz="2400" dirty="0" err="1">
                <a:latin typeface="+mj-lt"/>
              </a:rPr>
              <a:t>Manihot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esculenta</a:t>
            </a:r>
            <a:r>
              <a:rPr lang="pt-BR" sz="2400" dirty="0">
                <a:latin typeface="+mj-lt"/>
              </a:rPr>
              <a:t> </a:t>
            </a:r>
            <a:r>
              <a:rPr lang="pt-BR" sz="2400" dirty="0" err="1">
                <a:latin typeface="+mj-lt"/>
              </a:rPr>
              <a:t>Crantz</a:t>
            </a:r>
            <a:r>
              <a:rPr lang="pt-BR" sz="2400" dirty="0">
                <a:latin typeface="+mj-lt"/>
              </a:rPr>
              <a:t>). In: C Valores limites definidos por legislações especificas para lançamento de efluente em corpo d’água ONGRESSO BRASILEIRO DE MANDIOCA, 15., 2013, Salvador. </a:t>
            </a:r>
            <a:r>
              <a:rPr lang="pt-BR" sz="2400" b="1" dirty="0">
                <a:latin typeface="+mj-lt"/>
              </a:rPr>
              <a:t>Anais... . </a:t>
            </a:r>
            <a:r>
              <a:rPr lang="pt-BR" sz="2400" dirty="0">
                <a:latin typeface="+mj-lt"/>
              </a:rPr>
              <a:t>Salvador: </a:t>
            </a:r>
            <a:r>
              <a:rPr lang="pt-BR" sz="2400" dirty="0" err="1">
                <a:latin typeface="+mj-lt"/>
              </a:rPr>
              <a:t>Sbm</a:t>
            </a:r>
            <a:r>
              <a:rPr lang="pt-BR" sz="2400" dirty="0">
                <a:latin typeface="+mj-lt"/>
              </a:rPr>
              <a:t>, 2013. p. 1 - 4.</a:t>
            </a:r>
          </a:p>
        </p:txBody>
      </p:sp>
      <p:sp>
        <p:nvSpPr>
          <p:cNvPr id="32" name="CaixaDeTexto 31"/>
          <p:cNvSpPr txBox="1"/>
          <p:nvPr/>
        </p:nvSpPr>
        <p:spPr>
          <a:xfrm>
            <a:off x="16634070" y="34852747"/>
            <a:ext cx="14760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/>
              <a:t>AGRADECIMENTOS: </a:t>
            </a:r>
            <a:endParaRPr lang="pt-BR" sz="2400" dirty="0"/>
          </a:p>
          <a:p>
            <a:pPr algn="just"/>
            <a:r>
              <a:rPr lang="pt-BR" sz="2000" dirty="0"/>
              <a:t>Centro de Pesquisas em Ciências (CEPECI/FEMA) e Laboratório de Química da FEMA.</a:t>
            </a:r>
            <a:endParaRPr lang="pt-BR" sz="2000" dirty="0">
              <a:latin typeface="+mj-lt"/>
            </a:endParaRPr>
          </a:p>
        </p:txBody>
      </p:sp>
      <p:sp>
        <p:nvSpPr>
          <p:cNvPr id="33" name="Text Box 1315"/>
          <p:cNvSpPr txBox="1">
            <a:spLocks noChangeArrowheads="1"/>
          </p:cNvSpPr>
          <p:nvPr/>
        </p:nvSpPr>
        <p:spPr bwMode="auto">
          <a:xfrm>
            <a:off x="16510463" y="25680535"/>
            <a:ext cx="14788800" cy="107484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METODOLOGIA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5" name="Rectangle 1324"/>
          <p:cNvSpPr>
            <a:spLocks noChangeArrowheads="1"/>
          </p:cNvSpPr>
          <p:nvPr/>
        </p:nvSpPr>
        <p:spPr bwMode="auto">
          <a:xfrm>
            <a:off x="16418049" y="26931267"/>
            <a:ext cx="14851128" cy="578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Comic Sans MS" panose="030F0702030302020204" pitchFamily="66" charset="0"/>
              </a:rPr>
              <a:t>	</a:t>
            </a:r>
            <a:r>
              <a:rPr lang="pt-BR" dirty="0">
                <a:latin typeface="+mj-lt"/>
              </a:rPr>
              <a:t>O efluente caracterizado neste estudo foi de</a:t>
            </a:r>
          </a:p>
          <a:p>
            <a:pPr indent="457200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  <a:p>
            <a:pPr indent="457200" algn="just">
              <a:lnSpc>
                <a:spcPct val="200000"/>
              </a:lnSpc>
            </a:pPr>
            <a:endParaRPr lang="pt-BR" dirty="0">
              <a:latin typeface="Comic Sans MS" panose="030F0702030302020204" pitchFamily="66" charset="0"/>
            </a:endParaRPr>
          </a:p>
        </p:txBody>
      </p:sp>
      <p:sp>
        <p:nvSpPr>
          <p:cNvPr id="36" name="Rectangle 1324"/>
          <p:cNvSpPr>
            <a:spLocks noChangeArrowheads="1"/>
          </p:cNvSpPr>
          <p:nvPr/>
        </p:nvSpPr>
        <p:spPr bwMode="auto">
          <a:xfrm>
            <a:off x="16530870" y="15746998"/>
            <a:ext cx="14747987" cy="820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b="1"/>
              <a:t>Tabela 1:</a:t>
            </a:r>
            <a:r>
              <a:rPr lang="pt-BR"/>
              <a:t> Resultado das análises físico-químicas </a:t>
            </a:r>
          </a:p>
        </p:txBody>
      </p:sp>
      <p:sp>
        <p:nvSpPr>
          <p:cNvPr id="38" name="Text Box 1315"/>
          <p:cNvSpPr txBox="1">
            <a:spLocks noChangeArrowheads="1"/>
          </p:cNvSpPr>
          <p:nvPr/>
        </p:nvSpPr>
        <p:spPr bwMode="auto">
          <a:xfrm>
            <a:off x="16634073" y="21712156"/>
            <a:ext cx="14788800" cy="1074846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CONCLUSÃO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Rectangle 1324"/>
          <p:cNvSpPr>
            <a:spLocks noChangeArrowheads="1"/>
          </p:cNvSpPr>
          <p:nvPr/>
        </p:nvSpPr>
        <p:spPr bwMode="auto">
          <a:xfrm>
            <a:off x="16448136" y="23236934"/>
            <a:ext cx="1478879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+mj-lt"/>
              </a:rPr>
              <a:t>	Percebe-se. 	</a:t>
            </a:r>
          </a:p>
          <a:p>
            <a:pPr algn="just">
              <a:lnSpc>
                <a:spcPct val="200000"/>
              </a:lnSpc>
            </a:pPr>
            <a:r>
              <a:rPr lang="pt-BR" dirty="0">
                <a:latin typeface="+mj-lt"/>
              </a:rPr>
              <a:t>	Desta forma</a:t>
            </a:r>
          </a:p>
        </p:txBody>
      </p:sp>
      <p:graphicFrame>
        <p:nvGraphicFramePr>
          <p:cNvPr id="26" name="Tabela 25">
            <a:extLst>
              <a:ext uri="{FF2B5EF4-FFF2-40B4-BE49-F238E27FC236}">
                <a16:creationId xmlns:a16="http://schemas.microsoft.com/office/drawing/2014/main" id="{E58313A2-9574-4569-8E60-9EE482903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279699"/>
              </p:ext>
            </p:extLst>
          </p:nvPr>
        </p:nvGraphicFramePr>
        <p:xfrm>
          <a:off x="16590126" y="16540201"/>
          <a:ext cx="14788802" cy="363491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2627289">
                  <a:extLst>
                    <a:ext uri="{9D8B030D-6E8A-4147-A177-3AD203B41FA5}">
                      <a16:colId xmlns:a16="http://schemas.microsoft.com/office/drawing/2014/main" val="3648917443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796958641"/>
                    </a:ext>
                  </a:extLst>
                </a:gridCol>
                <a:gridCol w="1910569">
                  <a:extLst>
                    <a:ext uri="{9D8B030D-6E8A-4147-A177-3AD203B41FA5}">
                      <a16:colId xmlns:a16="http://schemas.microsoft.com/office/drawing/2014/main" val="2830112413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2458826394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3605571487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388727576"/>
                    </a:ext>
                  </a:extLst>
                </a:gridCol>
                <a:gridCol w="2112686">
                  <a:extLst>
                    <a:ext uri="{9D8B030D-6E8A-4147-A177-3AD203B41FA5}">
                      <a16:colId xmlns:a16="http://schemas.microsoft.com/office/drawing/2014/main" val="1504961862"/>
                    </a:ext>
                  </a:extLst>
                </a:gridCol>
              </a:tblGrid>
              <a:tr h="126639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 dirty="0">
                          <a:effectLst/>
                        </a:rPr>
                        <a:t>Amostra</a:t>
                      </a: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D.Q.O.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</a:t>
                      </a:r>
                      <a:r>
                        <a:rPr lang="pt-BR" sz="2800" err="1">
                          <a:effectLst/>
                        </a:rPr>
                        <a:t>ppm</a:t>
                      </a:r>
                      <a:r>
                        <a:rPr lang="pt-BR" sz="2800">
                          <a:effectLst/>
                        </a:rPr>
                        <a:t>)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D.B.O.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</a:t>
                      </a:r>
                      <a:r>
                        <a:rPr lang="pt-BR" sz="2800" err="1">
                          <a:effectLst/>
                        </a:rPr>
                        <a:t>ppm</a:t>
                      </a:r>
                      <a:r>
                        <a:rPr lang="pt-BR" sz="2800">
                          <a:effectLst/>
                        </a:rPr>
                        <a:t>)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Turbidez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(NTU)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S.D.T.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</a:t>
                      </a:r>
                      <a:r>
                        <a:rPr lang="pt-BR" sz="2800" err="1">
                          <a:effectLst/>
                        </a:rPr>
                        <a:t>ppm</a:t>
                      </a:r>
                      <a:r>
                        <a:rPr lang="pt-BR" sz="2800">
                          <a:effectLst/>
                        </a:rPr>
                        <a:t>)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S.S.T.</a:t>
                      </a:r>
                    </a:p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(</a:t>
                      </a:r>
                      <a:r>
                        <a:rPr lang="pt-BR" sz="2800" err="1">
                          <a:effectLst/>
                        </a:rPr>
                        <a:t>mL</a:t>
                      </a:r>
                      <a:r>
                        <a:rPr lang="pt-BR" sz="2800">
                          <a:effectLst/>
                        </a:rPr>
                        <a:t>/L)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2800">
                          <a:effectLst/>
                        </a:rPr>
                        <a:t>pH</a:t>
                      </a: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99406299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37151384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950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800" b="1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034123"/>
              </p:ext>
            </p:extLst>
          </p:nvPr>
        </p:nvGraphicFramePr>
        <p:xfrm>
          <a:off x="0" y="163339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Imagem de Bitmap" r:id="rId3" imgW="285866" imgH="200159" progId="PBrush">
                  <p:embed/>
                </p:oleObj>
              </mc:Choice>
              <mc:Fallback>
                <p:oleObj name="Imagem de Bitmap" r:id="rId3" imgW="285866" imgH="200159" progId="PBrush">
                  <p:embed/>
                  <p:pic>
                    <p:nvPicPr>
                      <p:cNvPr id="0" name="Picture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3339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390533"/>
              </p:ext>
            </p:extLst>
          </p:nvPr>
        </p:nvGraphicFramePr>
        <p:xfrm>
          <a:off x="0" y="1633390"/>
          <a:ext cx="161925" cy="10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Imagem de Bitmap" r:id="rId5" imgW="285866" imgH="200159" progId="PBrush">
                  <p:embed/>
                </p:oleObj>
              </mc:Choice>
              <mc:Fallback>
                <p:oleObj name="Imagem de Bitmap" r:id="rId5" imgW="285866" imgH="200159" progId="PBrush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633390"/>
                        <a:ext cx="161925" cy="104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tângulo 29"/>
          <p:cNvSpPr/>
          <p:nvPr/>
        </p:nvSpPr>
        <p:spPr>
          <a:xfrm>
            <a:off x="16634072" y="10331526"/>
            <a:ext cx="14788794" cy="820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	A </a:t>
            </a:r>
            <a:r>
              <a:rPr lang="pt-BR" dirty="0">
                <a:latin typeface="Comic Sans MS" panose="030F0702030302020204" pitchFamily="66" charset="0"/>
              </a:rPr>
              <a:t>tabela</a:t>
            </a:r>
            <a:r>
              <a:rPr lang="pt-BR" dirty="0"/>
              <a:t> 1 [6]. 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C4EBCC4-896E-4822-A04E-E5C37A47ACB1}"/>
              </a:ext>
            </a:extLst>
          </p:cNvPr>
          <p:cNvSpPr txBox="1"/>
          <p:nvPr/>
        </p:nvSpPr>
        <p:spPr>
          <a:xfrm>
            <a:off x="684888" y="20497614"/>
            <a:ext cx="14788800" cy="42675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pt-BR" dirty="0">
                <a:latin typeface="+mj-lt"/>
              </a:rPr>
              <a:t>	Cianobactérias, como a </a:t>
            </a:r>
            <a:r>
              <a:rPr lang="pt-BR" dirty="0" err="1">
                <a:latin typeface="+mj-lt"/>
              </a:rPr>
              <a:t>spirulina</a:t>
            </a:r>
            <a:r>
              <a:rPr lang="pt-BR" dirty="0">
                <a:latin typeface="+mj-lt"/>
              </a:rPr>
              <a:t> (Figura 2) , são capazes de utilizarem os nutrientes, como fósforo e nitrogênio, presentes nestas águas </a:t>
            </a:r>
            <a:r>
              <a:rPr lang="pt-BR" dirty="0" err="1">
                <a:latin typeface="+mj-lt"/>
              </a:rPr>
              <a:t>residuárias</a:t>
            </a:r>
            <a:r>
              <a:rPr lang="pt-BR" dirty="0">
                <a:latin typeface="+mj-lt"/>
              </a:rPr>
              <a:t> convertendo-os em biomassa, caracterizada como rica fonte de proteína unicelular. O presente trabalho teve como objetivo avaliar a </a:t>
            </a:r>
            <a:r>
              <a:rPr lang="pt-BR" dirty="0" err="1">
                <a:latin typeface="+mj-lt"/>
              </a:rPr>
              <a:t>bioconversão</a:t>
            </a:r>
            <a:r>
              <a:rPr lang="pt-BR" dirty="0">
                <a:latin typeface="+mj-lt"/>
              </a:rPr>
              <a:t> de nitrogênio do efluente de uma unidade de piscicultura através de </a:t>
            </a:r>
            <a:r>
              <a:rPr lang="pt-BR" dirty="0" err="1">
                <a:latin typeface="+mj-lt"/>
              </a:rPr>
              <a:t>fotobiorreator</a:t>
            </a:r>
            <a:r>
              <a:rPr lang="pt-BR" dirty="0">
                <a:latin typeface="+mj-lt"/>
              </a:rPr>
              <a:t> com </a:t>
            </a:r>
            <a:r>
              <a:rPr lang="pt-BR" i="1" dirty="0" err="1">
                <a:latin typeface="+mj-lt"/>
              </a:rPr>
              <a:t>Arthrospira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>
                <a:latin typeface="+mj-lt"/>
              </a:rPr>
              <a:t>platensis</a:t>
            </a:r>
            <a:r>
              <a:rPr lang="pt-BR" dirty="0">
                <a:latin typeface="+mj-lt"/>
              </a:rPr>
              <a:t> (conhecida como </a:t>
            </a:r>
            <a:r>
              <a:rPr lang="pt-BR" dirty="0" err="1">
                <a:latin typeface="+mj-lt"/>
              </a:rPr>
              <a:t>spirulina</a:t>
            </a:r>
            <a:r>
              <a:rPr lang="pt-BR" dirty="0">
                <a:latin typeface="+mj-lt"/>
              </a:rPr>
              <a:t>).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E75A7E0B-27D2-4E63-937C-ADF6CC37C2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40585" y="13838949"/>
            <a:ext cx="10051152" cy="6183594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41955D16-F4CE-4EA7-B6CC-DA9C4109267A}"/>
              </a:ext>
            </a:extLst>
          </p:cNvPr>
          <p:cNvSpPr txBox="1"/>
          <p:nvPr/>
        </p:nvSpPr>
        <p:spPr>
          <a:xfrm>
            <a:off x="2808537" y="20011829"/>
            <a:ext cx="1080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>
                <a:solidFill>
                  <a:schemeClr val="bg1"/>
                </a:solidFill>
                <a:latin typeface="Comic Sans MS" panose="030F0702030302020204" pitchFamily="66" charset="0"/>
              </a:rPr>
              <a:t>Figura 1: </a:t>
            </a:r>
            <a:r>
              <a:rPr lang="pt-BR">
                <a:solidFill>
                  <a:schemeClr val="bg1"/>
                </a:solidFill>
                <a:latin typeface="Comic Sans MS" panose="030F0702030302020204" pitchFamily="66" charset="0"/>
              </a:rPr>
              <a:t>Tanques de piscicultura, construídos em áreas rurais.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0ED58F5E-CBBF-47A6-B8D6-1CBF84C1991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18825" y="25698708"/>
            <a:ext cx="9320926" cy="612851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28" name="CaixaDeTexto 27">
            <a:extLst>
              <a:ext uri="{FF2B5EF4-FFF2-40B4-BE49-F238E27FC236}">
                <a16:creationId xmlns:a16="http://schemas.microsoft.com/office/drawing/2014/main" id="{C41D84E9-6774-4FB6-ACBF-C9AE72CCE5ED}"/>
              </a:ext>
            </a:extLst>
          </p:cNvPr>
          <p:cNvSpPr txBox="1"/>
          <p:nvPr/>
        </p:nvSpPr>
        <p:spPr>
          <a:xfrm>
            <a:off x="2356710" y="31996509"/>
            <a:ext cx="1080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latin typeface="+mj-lt"/>
              </a:rPr>
              <a:t>Figura 2: </a:t>
            </a:r>
            <a:r>
              <a:rPr lang="pt-BR" i="1" dirty="0" err="1">
                <a:latin typeface="+mj-lt"/>
              </a:rPr>
              <a:t>Arthrospira</a:t>
            </a:r>
            <a:r>
              <a:rPr lang="pt-BR" i="1" dirty="0">
                <a:latin typeface="+mj-lt"/>
              </a:rPr>
              <a:t> </a:t>
            </a:r>
            <a:r>
              <a:rPr lang="pt-BR" i="1" dirty="0" err="1">
                <a:latin typeface="+mj-lt"/>
              </a:rPr>
              <a:t>platensis</a:t>
            </a:r>
            <a:r>
              <a:rPr lang="pt-BR" i="1" dirty="0">
                <a:latin typeface="+mj-lt"/>
              </a:rPr>
              <a:t> </a:t>
            </a:r>
            <a:r>
              <a:rPr lang="pt-BR" dirty="0">
                <a:latin typeface="+mj-lt"/>
              </a:rPr>
              <a:t>(</a:t>
            </a:r>
            <a:r>
              <a:rPr lang="pt-BR" dirty="0" err="1">
                <a:latin typeface="+mj-lt"/>
              </a:rPr>
              <a:t>Spirulina</a:t>
            </a:r>
            <a:r>
              <a:rPr lang="pt-BR" dirty="0">
                <a:latin typeface="+mj-lt"/>
              </a:rPr>
              <a:t>)</a:t>
            </a:r>
            <a:endParaRPr lang="pt-BR" b="1" dirty="0">
              <a:latin typeface="+mj-lt"/>
            </a:endParaRPr>
          </a:p>
        </p:txBody>
      </p:sp>
      <p:sp>
        <p:nvSpPr>
          <p:cNvPr id="34" name="Text Box 1315"/>
          <p:cNvSpPr txBox="1">
            <a:spLocks noChangeArrowheads="1"/>
          </p:cNvSpPr>
          <p:nvPr/>
        </p:nvSpPr>
        <p:spPr bwMode="auto">
          <a:xfrm>
            <a:off x="602142" y="9102238"/>
            <a:ext cx="14788800" cy="107484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INTRODUÇÃO</a:t>
            </a:r>
            <a:endParaRPr lang="pt-BR" sz="4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41" name="Text Box 1315"/>
          <p:cNvSpPr txBox="1">
            <a:spLocks noChangeArrowheads="1"/>
          </p:cNvSpPr>
          <p:nvPr/>
        </p:nvSpPr>
        <p:spPr bwMode="auto">
          <a:xfrm>
            <a:off x="16707229" y="9069088"/>
            <a:ext cx="14788800" cy="110799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defTabSz="4525963">
              <a:lnSpc>
                <a:spcPct val="150000"/>
              </a:lnSpc>
              <a:spcBef>
                <a:spcPct val="30000"/>
              </a:spcBef>
              <a:defRPr/>
            </a:pPr>
            <a:r>
              <a:rPr lang="pt-BR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RESULTADOS E DISCUSSÃO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337" y="37372427"/>
            <a:ext cx="30030879" cy="212029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BCBFBE4-B357-7DA2-42DA-12DDC16FA23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1784" y="-74042"/>
            <a:ext cx="32556795" cy="44378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08000"/>
            </a:gs>
            <a:gs pos="100000">
              <a:srgbClr val="008000">
                <a:gamma/>
                <a:shade val="86275"/>
                <a:invGamma/>
              </a:srgbClr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77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3033</TotalTime>
  <Words>353</Words>
  <Application>Microsoft Macintosh PowerPoint</Application>
  <PresentationFormat>Personalizar</PresentationFormat>
  <Paragraphs>36</Paragraphs>
  <Slides>1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Comic Sans MS</vt:lpstr>
      <vt:lpstr>Design padrão</vt:lpstr>
      <vt:lpstr>Imagem de Bitmap</vt:lpstr>
      <vt:lpstr>Apresentação do PowerPoint</vt:lpstr>
    </vt:vector>
  </TitlesOfParts>
  <Company>inf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Microsoft Office User</cp:lastModifiedBy>
  <cp:revision>402</cp:revision>
  <dcterms:created xsi:type="dcterms:W3CDTF">2008-09-12T18:30:37Z</dcterms:created>
  <dcterms:modified xsi:type="dcterms:W3CDTF">2023-08-02T13:51:25Z</dcterms:modified>
</cp:coreProperties>
</file>